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732" r:id="rId2"/>
  </p:sldMasterIdLst>
  <p:notesMasterIdLst>
    <p:notesMasterId r:id="rId11"/>
  </p:notesMasterIdLst>
  <p:handoutMasterIdLst>
    <p:handoutMasterId r:id="rId12"/>
  </p:handoutMasterIdLst>
  <p:sldIdLst>
    <p:sldId id="257" r:id="rId3"/>
    <p:sldId id="259" r:id="rId4"/>
    <p:sldId id="260" r:id="rId5"/>
    <p:sldId id="263" r:id="rId6"/>
    <p:sldId id="262" r:id="rId7"/>
    <p:sldId id="261" r:id="rId8"/>
    <p:sldId id="264" r:id="rId9"/>
    <p:sldId id="265" r:id="rId10"/>
  </p:sldIdLst>
  <p:sldSz cx="12192000" cy="6858000"/>
  <p:notesSz cx="6858000" cy="9144000"/>
  <p:embeddedFontLst>
    <p:embeddedFont>
      <p:font typeface="Amazon Ember Display" panose="020B0603020204020204" pitchFamily="34" charset="0"/>
      <p:regular r:id="rId13"/>
      <p:bold r:id="rId14"/>
      <p:italic r:id="rId15"/>
      <p:boldItalic r:id="rId16"/>
    </p:embeddedFont>
    <p:embeddedFont>
      <p:font typeface="Amazon Ember Mono" panose="020B0603020204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41B3FF"/>
    <a:srgbClr val="1A0033"/>
    <a:srgbClr val="FCFCFD"/>
    <a:srgbClr val="7F1EE7"/>
    <a:srgbClr val="0000A3"/>
    <a:srgbClr val="B81EE7"/>
    <a:srgbClr val="5400AD"/>
    <a:srgbClr val="1D262F"/>
    <a:srgbClr val="244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6215" autoAdjust="0"/>
  </p:normalViewPr>
  <p:slideViewPr>
    <p:cSldViewPr snapToGrid="0">
      <p:cViewPr varScale="1">
        <p:scale>
          <a:sx n="99" d="100"/>
          <a:sy n="99" d="100"/>
        </p:scale>
        <p:origin x="200" y="232"/>
      </p:cViewPr>
      <p:guideLst>
        <p:guide orient="horz" pos="1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333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b="0" i="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1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27066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0091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64633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223240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2791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9EFE0-8E44-C90C-B937-EC90601AF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91574-CEFD-26D9-588F-1C0FFBCDA2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8C7E34-CF30-2AED-4C9C-32CE310B5A51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580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306B6-0447-DE92-96EA-90340D62C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BB739-DBCB-A674-9F3C-97310C1F9F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7816D4-9E22-E961-B267-8DCA00D5E0AD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398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132DE-7B4D-84B4-29EF-A28CEB195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618CA2-623A-29DB-A6D4-EB10D6D59A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418EE-3F95-4F71-83CC-C11186EB4B28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0994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435402" y="1718982"/>
            <a:ext cx="2146998" cy="4491317"/>
          </a:xfrm>
        </p:spPr>
        <p:txBody>
          <a:bodyPr vert="eaVert"/>
          <a:lstStyle>
            <a:lvl1pPr marL="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9144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3716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8288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F6AC9B-6FB6-E64C-9786-C40DFE89F624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0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25502" y="914399"/>
            <a:ext cx="2146998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1DD148F-2774-EA45-8C22-2C39149188FB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9356ED-54C0-AD03-2028-FEFC88C13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3380B-4C2C-4CFA-5735-2689C62E6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0707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67722-074B-A21B-E711-8760B5294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51C-3F29-6F6D-F332-22252720A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8930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4016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2260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6685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203680"/>
          </a:xfrm>
        </p:spPr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  <a:lvl2pPr>
              <a:defRPr b="0" i="0">
                <a:latin typeface="Amazon Ember Display" panose="020F0603020204020204" pitchFamily="34" charset="0"/>
              </a:defRPr>
            </a:lvl2pPr>
            <a:lvl3pPr>
              <a:defRPr b="0" i="0">
                <a:latin typeface="Amazon Ember Display" panose="020F0603020204020204" pitchFamily="34" charset="0"/>
              </a:defRPr>
            </a:lvl3pPr>
            <a:lvl4pPr>
              <a:defRPr b="0" i="0">
                <a:latin typeface="Amazon Ember Display" panose="020F0603020204020204" pitchFamily="34" charset="0"/>
              </a:defRPr>
            </a:lvl4pPr>
            <a:lvl5pPr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68F78D1-9721-044C-B65C-A6FC97994CEC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4422CFE-CB70-E144-AF43-F0FCE393742F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22036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4FC2D43-256D-6645-BCF9-A844B8D70195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5368F4-2030-03F3-1497-C6D85632C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FFB4-FF6D-9545-8FF8-67BC87137E2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EB6BB-732B-826B-70F6-0884CC3AB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572058-8A2F-63B1-24B9-FF2FF1B02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F575-8224-DA14-5D32-515D4952C56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0E4C-9187-3688-70E3-A4C82F758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8B873-04D3-AF11-8C29-6653AFF106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4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F02E835-1245-C748-8E9F-651FE6B45587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96E8718-D810-5D42-BBA7-DBDBA7B074E9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5AB5E-77C0-1B4E-7AF6-71F73437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DB8BB-A96F-21D2-BD02-CDCB6C038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B958DF5-F549-8B46-95E0-C2CB36033BB5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301397-8FE7-FB4B-82EE-58C288712F6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A8789C-A0D1-A74F-A15D-501FE221905E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C031CC3-E800-D94E-ACE2-59E99B1146F6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44B5C68-7AAF-714C-BA5C-79EE2A2BF521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22D055C-F955-814B-8E36-6633B2B2BF72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6B4EB-F6CC-4C37-3CA9-1BCB13DA1DF9}"/>
              </a:ext>
            </a:extLst>
          </p:cNvPr>
          <p:cNvSpPr/>
          <p:nvPr userDrawn="1"/>
        </p:nvSpPr>
        <p:spPr>
          <a:xfrm>
            <a:off x="512956" y="512957"/>
            <a:ext cx="11159444" cy="5697344"/>
          </a:xfrm>
          <a:prstGeom prst="roundRect">
            <a:avLst>
              <a:gd name="adj" fmla="val 1733"/>
            </a:avLst>
          </a:prstGeom>
          <a:solidFill>
            <a:srgbClr val="EB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rIns="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442E0A2-8098-1B6F-94F7-A9E27EC775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DE8E-6B1F-49ED-9610-31027D9B7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B6475A-312A-4920-A448-D3119241B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86E16-D3C5-9BCB-7BE2-1CA4299DC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25287C-25B0-64C0-57CE-B3ACA784D0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C6D9BD-DEEA-4A7B-C871-4536799F0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E3C06-636B-539A-57AF-295DAA75FF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17F81-88A9-5971-99D1-BBD6A8A8BD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8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3E1A9C0-25D4-6213-F6DE-1B604250E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38457-CE92-7B1F-6614-6136E9F8F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4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91062C-933C-ED0F-B73C-DC245E7FA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73292-B887-5760-95C0-AEDAC62EB3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2E29BE-BB61-D337-4DBC-22CE338B03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D43F54-D03F-0326-2168-E4B64C325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1714-F565-6DF2-258E-673325400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4000039-AC38-8C4D-BBF6-A4179217D919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A838F1F-E927-864D-8933-A87A9B46D34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5CD9E88-8D52-D44B-9301-05276D5B5248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64633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259147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7587B-9987-686E-FBA3-C703A035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83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CF3CEA-C5D6-3EE2-0ADF-9CA879927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25BCAF-5C90-042B-0BAB-CD0E59CC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7666-E95B-BA1B-9CE7-A188F672FA4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3770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EE6D9C-875B-CBBD-B13E-569C0B9A8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CC1F33-20B4-A2CC-CBF3-F33B6E957A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A65A-606C-B6BF-5226-3CAA4640D58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0777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76329" y="1718982"/>
            <a:ext cx="2506071" cy="4491317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F6AC9B-6FB6-E64C-9786-C40DFE89F624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66429" y="914399"/>
            <a:ext cx="2506071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1DD148F-2774-EA45-8C22-2C39149188FB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6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593843-4CBC-A712-CB2B-B4F878BE3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6776E-568F-A5A4-981B-E30628F872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11644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73828A-79F8-15CD-9D21-FB44B77FD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0E7CF6-AEC8-B8B6-2040-09A061248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B1A274-34CE-9318-18E9-83796CAE5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C48-1113-B98D-B01C-9CF253E8BB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BDDB8-98EE-F01A-753C-07B65A324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9295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C5CAEF-E4CF-4B92-233A-7553242F6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5EB7E-B60E-0A55-8AB4-0421DDF33C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46A2E1-DADB-E7FA-8523-F125A4AEE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139FD2-9628-8192-7052-B005333F7B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178C6C-A11A-B7DA-DE97-C5EF3DA24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3426E-C2E7-51F1-EBF9-5831816B5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361C3B-4A14-5F26-5768-6B7532600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E4742-39F0-4C44-00E8-B91F451C1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3380B-4C2C-4CFA-5735-2689C62E6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981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932EFD-B8A1-B84B-48C9-1BE2EB4AF0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51C-3F29-6F6D-F332-22252720A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33173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A1DB3-21D8-7727-05ED-700D04461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BE47E-DAA2-53AD-A19F-7E10713DCC3B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4652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5C98E-29D0-7549-A4E6-151AFAD54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37F78-6104-4004-2FA4-4DC0815B72C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5828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42795-04B8-8DCD-975B-E72373E3A3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7D0A3-F064-9569-A6C6-9EFB587B0B1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41659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BE91D-E2C8-E92E-F84F-301C48517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314619"/>
            <a:ext cx="1283702" cy="769597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667889-09AD-2802-609E-5B422FC70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965866"/>
            <a:ext cx="3713020" cy="19151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3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EYEBROW TREATMENT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177297-A5AF-7CEE-5816-E3D493824E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4440902"/>
            <a:ext cx="6460999" cy="166539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363E65-101C-AC0F-9792-DAB94457D9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70126" y="5034988"/>
            <a:ext cx="2544628" cy="313932"/>
          </a:xfrm>
        </p:spPr>
        <p:txBody>
          <a:bodyPr wrap="square"/>
          <a:lstStyle>
            <a:lvl1pPr marL="0" indent="0" algn="ctr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196801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0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76793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84460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68F78D1-9721-044C-B65C-A6FC97994CEC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76793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4422CFE-CB70-E144-AF43-F0FCE393742F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1844608"/>
          </a:xfrm>
        </p:spPr>
        <p:txBody>
          <a:bodyPr/>
          <a:lstStyle>
            <a:lvl1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4FC2D43-256D-6645-BCF9-A844B8D70195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03484E-63E1-C65B-B9E9-64BEBDE8D8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54093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762-FFD8-44A0-D0C3-72BB36D53F8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bg1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592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6996DA-5BE5-07A1-3E6B-5009A6B7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54093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A259B-C4CE-849A-F79A-9E5DAF81688F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D7AE4-AC04-819B-6BE0-5525488F82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1A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A03B37-6F96-EEE5-6D3D-8FE6A854A4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65866"/>
            <a:ext cx="3142271" cy="19151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3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EYEBROW TREATMENT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4440902"/>
            <a:ext cx="6460999" cy="166539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5DBD93-60E8-0B8F-03C1-2B446EC2F7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314619"/>
            <a:ext cx="1283702" cy="769597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897E40-56A2-91DD-CCE8-8E38608EBF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70126" y="5034988"/>
            <a:ext cx="2544628" cy="313932"/>
          </a:xfrm>
        </p:spPr>
        <p:txBody>
          <a:bodyPr wrap="square"/>
          <a:lstStyle>
            <a:lvl1pPr marL="0" indent="0" algn="ctr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32770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F02E835-1245-C748-8E9F-651FE6B45587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4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96E8718-D810-5D42-BBA7-DBDBA7B074E9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06045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B958DF5-F549-8B46-95E0-C2CB36033BB5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301397-8FE7-FB4B-82EE-58C288712F6D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69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A8789C-A0D1-A74F-A15D-501FE221905E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884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C031CC3-E800-D94E-ACE2-59E99B1146F6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44B5C68-7AAF-714C-BA5C-79EE2A2BF521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22D055C-F955-814B-8E36-6633B2B2BF72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9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35B44E-D009-7238-7D9A-79314B1D0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7A14831-118F-D903-FBF8-08F6C0E1C5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965866"/>
            <a:ext cx="3170550" cy="19151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3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EYEBROW TREATMENT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5667255-5717-15E3-15D5-EE54F25E24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4440902"/>
            <a:ext cx="6460999" cy="166539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A3514D-62F7-F4CA-514C-09D1E5C317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314619"/>
            <a:ext cx="1283702" cy="769597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7019E3F-7419-4C95-D907-DC1BEA4036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70126" y="5034988"/>
            <a:ext cx="2544628" cy="313932"/>
          </a:xfrm>
        </p:spPr>
        <p:txBody>
          <a:bodyPr wrap="square"/>
          <a:lstStyle>
            <a:lvl1pPr marL="0" indent="0" algn="ctr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35158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763FF7-5605-71F8-6697-EB254219C7B0}"/>
              </a:ext>
            </a:extLst>
          </p:cNvPr>
          <p:cNvSpPr/>
          <p:nvPr userDrawn="1"/>
        </p:nvSpPr>
        <p:spPr>
          <a:xfrm>
            <a:off x="512957" y="501806"/>
            <a:ext cx="11240428" cy="5708494"/>
          </a:xfrm>
          <a:prstGeom prst="roundRect">
            <a:avLst>
              <a:gd name="adj" fmla="val 1532"/>
            </a:avLst>
          </a:prstGeom>
          <a:solidFill>
            <a:srgbClr val="1D2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B32C00-084F-28C0-BB8F-C28174CF1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0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7A2FB6-579C-8BDA-C03C-733FDD502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10038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64" userDrawn="1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C7669-14A6-5D54-857D-1FADC6475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0B9D2A-5256-0C86-DBF9-819E149FDD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237FD4-93CF-BE6F-8A01-F39EF1E25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7" cy="33870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4CEA261-0749-39A4-C724-57029DDE9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717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D0445-6250-D8A7-DA99-8E3E6B193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16E5BB-D7F1-57B7-F47C-38FAC1D8C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E8694-CEBE-FC6B-2826-A3C160A810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7" cy="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3E4E87-E0BD-16D9-98F9-BB7B231C4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7AAD79-AAE6-EC0F-FBB1-3EC2FA0CE8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2BD0C7-FA87-6543-491D-C8D901F52B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0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1DB773A-50B4-2838-9D40-23B24006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15922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4A48E-55BF-C7C1-29F2-A6FC948011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16990-AF13-5F3A-8ED1-EFBA643490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046E6-CE12-7F6E-8811-7DF794DE7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B369C-4812-6B2A-CCF0-6346B4600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5A327-DE22-15C5-BDAA-59E2DD0AB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5EC76-5973-D100-2A27-71BAEC1CC4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4000039-AC38-8C4D-BBF6-A4179217D919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A838F1F-E927-864D-8933-A87A9B46D340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5CD9E88-8D52-D44B-9301-05276D5B5248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540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image" Target="../media/image13.png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11" r:id="rId3"/>
    <p:sldLayoutId id="2147483713" r:id="rId4"/>
    <p:sldLayoutId id="2147483712" r:id="rId5"/>
    <p:sldLayoutId id="2147483731" r:id="rId6"/>
    <p:sldLayoutId id="2147483786" r:id="rId7"/>
    <p:sldLayoutId id="2147483787" r:id="rId8"/>
    <p:sldLayoutId id="2147483785" r:id="rId9"/>
    <p:sldLayoutId id="2147483661" r:id="rId10"/>
    <p:sldLayoutId id="2147483723" r:id="rId11"/>
    <p:sldLayoutId id="2147483722" r:id="rId12"/>
    <p:sldLayoutId id="2147483654" r:id="rId13"/>
    <p:sldLayoutId id="2147483725" r:id="rId14"/>
    <p:sldLayoutId id="2147483662" r:id="rId15"/>
    <p:sldLayoutId id="2147483724" r:id="rId16"/>
    <p:sldLayoutId id="2147483663" r:id="rId17"/>
    <p:sldLayoutId id="2147483655" r:id="rId18"/>
    <p:sldLayoutId id="2147483650" r:id="rId19"/>
    <p:sldLayoutId id="2147483664" r:id="rId20"/>
    <p:sldLayoutId id="2147483666" r:id="rId21"/>
    <p:sldLayoutId id="2147483667" r:id="rId22"/>
    <p:sldLayoutId id="2147483665" r:id="rId23"/>
    <p:sldLayoutId id="2147483729" r:id="rId24"/>
    <p:sldLayoutId id="2147483668" r:id="rId25"/>
    <p:sldLayoutId id="2147483730" r:id="rId26"/>
    <p:sldLayoutId id="2147483653" r:id="rId27"/>
    <p:sldLayoutId id="2147483689" r:id="rId28"/>
    <p:sldLayoutId id="2147483691" r:id="rId29"/>
    <p:sldLayoutId id="2147483690" r:id="rId30"/>
    <p:sldLayoutId id="2147483657" r:id="rId31"/>
    <p:sldLayoutId id="2147483692" r:id="rId32"/>
    <p:sldLayoutId id="2147483693" r:id="rId33"/>
    <p:sldLayoutId id="2147483652" r:id="rId34"/>
    <p:sldLayoutId id="2147483669" r:id="rId35"/>
    <p:sldLayoutId id="2147483670" r:id="rId36"/>
    <p:sldLayoutId id="2147483673" r:id="rId37"/>
    <p:sldLayoutId id="2147483726" r:id="rId38"/>
    <p:sldLayoutId id="2147483728" r:id="rId39"/>
    <p:sldLayoutId id="2147483727" r:id="rId40"/>
    <p:sldLayoutId id="2147483717" r:id="rId41"/>
    <p:sldLayoutId id="2147483651" r:id="rId42"/>
    <p:sldLayoutId id="2147483716" r:id="rId43"/>
    <p:sldLayoutId id="2147483671" r:id="rId44"/>
    <p:sldLayoutId id="2147483672" r:id="rId45"/>
    <p:sldLayoutId id="2147483695" r:id="rId46"/>
    <p:sldLayoutId id="2147483674" r:id="rId47"/>
    <p:sldLayoutId id="2147483675" r:id="rId48"/>
    <p:sldLayoutId id="2147483656" r:id="rId49"/>
    <p:sldLayoutId id="2147483676" r:id="rId50"/>
    <p:sldLayoutId id="2147483721" r:id="rId51"/>
    <p:sldLayoutId id="2147483720" r:id="rId52"/>
    <p:sldLayoutId id="2147483707" r:id="rId53"/>
    <p:sldLayoutId id="2147483708" r:id="rId54"/>
    <p:sldLayoutId id="2147483678" r:id="rId55"/>
    <p:sldLayoutId id="2147483709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chemeClr val="tx2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6286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9715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14458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31603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74A381-7875-51BF-E8F6-ADD8CD0BFC47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ADCB0-6DD7-43B0-7350-0FCDAB681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184460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6D05899-77E5-196B-EA14-086F9A5A5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7/16/25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22683EA-DD71-1EA1-728E-AE69D57D6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EBCBEF-599C-1ADB-12ED-CECFECA74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3C312-F607-20F9-BC64-57A8B6A590DF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13" name="Title Placeholder 19">
            <a:extLst>
              <a:ext uri="{FF2B5EF4-FFF2-40B4-BE49-F238E27FC236}">
                <a16:creationId xmlns:a16="http://schemas.microsoft.com/office/drawing/2014/main" id="{6BA9B5C3-6371-84F6-B7DD-E715A774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537074-EC04-07B4-5B9A-060DF4EDD805}"/>
              </a:ext>
            </a:extLst>
          </p:cNvPr>
          <p:cNvSpPr txBox="1">
            <a:spLocks/>
          </p:cNvSpPr>
          <p:nvPr userDrawn="1"/>
        </p:nvSpPr>
        <p:spPr>
          <a:xfrm>
            <a:off x="8929200" y="6289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b="0" i="0" smtClean="0">
                <a:latin typeface="Amazon Ember Display" panose="020F0603020204020204" pitchFamily="34" charset="0"/>
              </a:rPr>
              <a:pPr/>
              <a:t>‹#›</a:t>
            </a:fld>
            <a:endParaRPr lang="en-US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8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5" r:id="rId2"/>
    <p:sldLayoutId id="2147483734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83" r:id="rId50"/>
    <p:sldLayoutId id="2147483784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BD71964-0207-44DE-ABDC-B7D2AF144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246" y="2966498"/>
            <a:ext cx="6460999" cy="923330"/>
          </a:xfrm>
        </p:spPr>
        <p:txBody>
          <a:bodyPr>
            <a:noAutofit/>
          </a:bodyPr>
          <a:lstStyle/>
          <a:p>
            <a:r>
              <a:rPr lang="en-CN" sz="3600" dirty="0"/>
              <a:t>Business Intelligence Assistant Based on Strands Agents SDK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CDF4C23-A94B-908C-56DA-7B08E57C57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8" y="5046825"/>
            <a:ext cx="3797302" cy="369332"/>
          </a:xfrm>
        </p:spPr>
        <p:txBody>
          <a:bodyPr/>
          <a:lstStyle/>
          <a:p>
            <a:r>
              <a:rPr lang="en-CN" b="1" dirty="0"/>
              <a:t>Runpeng XIA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7363B5-744B-C8DD-404A-719D8260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CN" dirty="0"/>
              <a:t>ntern AI solutions EXPO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1AAFB-BC68-1DF1-05AB-37B97FA6C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5459613"/>
            <a:ext cx="3797302" cy="702244"/>
          </a:xfrm>
        </p:spPr>
        <p:txBody>
          <a:bodyPr/>
          <a:lstStyle/>
          <a:p>
            <a:r>
              <a:rPr lang="en-CN" dirty="0"/>
              <a:t>Solutions Architect Intern</a:t>
            </a:r>
          </a:p>
          <a:p>
            <a:r>
              <a:rPr lang="en-CN" dirty="0"/>
              <a:t>AWS GCR SSO</a:t>
            </a:r>
          </a:p>
        </p:txBody>
      </p:sp>
    </p:spTree>
    <p:extLst>
      <p:ext uri="{BB962C8B-B14F-4D97-AF65-F5344CB8AC3E}">
        <p14:creationId xmlns:p14="http://schemas.microsoft.com/office/powerpoint/2010/main" val="114188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DA5053-F5C7-6867-412E-0E21948A3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10972800" cy="2576090"/>
          </a:xfrm>
        </p:spPr>
        <p:txBody>
          <a:bodyPr/>
          <a:lstStyle/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CN" dirty="0"/>
              <a:t>Project Overview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CN" dirty="0"/>
              <a:t>Technologies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CN" dirty="0"/>
              <a:t>System architecture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CN" dirty="0"/>
              <a:t>Demo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2E7DFC-29F1-EBB3-A1C1-41CCD7D8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135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59E1-B991-D8B5-F961-5F635C91B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BBC4-8694-DDA2-99E6-CC118A47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546F-9CDC-AA47-3515-3C4BE051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2074"/>
            <a:ext cx="10972800" cy="4245778"/>
          </a:xfrm>
        </p:spPr>
        <p:txBody>
          <a:bodyPr/>
          <a:lstStyle/>
          <a:p>
            <a:pPr>
              <a:spcAft>
                <a:spcPts val="900"/>
              </a:spcAft>
            </a:pPr>
            <a:r>
              <a:rPr lang="en-CN" sz="1800" dirty="0"/>
              <a:t>Goal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making data analysis faster, easier, and more accessible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What it is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 smart business intelligence assistant that helps companies understand and analyze their data through simple, natural language conversations. </a:t>
            </a:r>
          </a:p>
          <a:p>
            <a:pPr marL="628650" lvl="1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Without needing technical skills, users can ask questions and receive clear, actionable insights in real time.</a:t>
            </a:r>
          </a:p>
          <a:p>
            <a:pPr marL="628650" lvl="1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assistant works with various types of data (structured/unstructured) and ensures that sensitive information is </a:t>
            </a:r>
            <a:r>
              <a:rPr lang="en-US" altLang="zh-CN" sz="1400" dirty="0"/>
              <a:t>mask</a:t>
            </a:r>
            <a:r>
              <a:rPr lang="en-US" sz="1400" dirty="0"/>
              <a:t>ed securely.</a:t>
            </a:r>
            <a:endParaRPr lang="en-US" sz="1100" dirty="0"/>
          </a:p>
          <a:p>
            <a:pPr>
              <a:spcAft>
                <a:spcPts val="900"/>
              </a:spcAft>
            </a:pPr>
            <a:r>
              <a:rPr lang="en-US" sz="1800" dirty="0"/>
              <a:t>Impact</a:t>
            </a:r>
          </a:p>
          <a:p>
            <a:pPr marL="342900" indent="-3429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flexible and secure design allows it to adapt seamlessly to the diverse needs of our customers in various industries</a:t>
            </a:r>
          </a:p>
        </p:txBody>
      </p:sp>
    </p:spTree>
    <p:extLst>
      <p:ext uri="{BB962C8B-B14F-4D97-AF65-F5344CB8AC3E}">
        <p14:creationId xmlns:p14="http://schemas.microsoft.com/office/powerpoint/2010/main" val="1388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8880-F246-07E5-FE2A-612EC7883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0B93-30DE-CA2D-153C-AEBE1F2A6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38820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LLM: mainly Claude 3.7 Sonnet, all LLMs on Amazon Bedrock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Agent: Strands Agents SDK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Tool Integration: Model Context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Knowledge base: Amazon Bedrock Knowledge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Database: Amazon Redshift Serverless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/>
              <a:t>Responsible</a:t>
            </a:r>
            <a:r>
              <a:rPr lang="zh-CN" altLang="en-US" sz="2400" dirty="0"/>
              <a:t> </a:t>
            </a:r>
            <a:r>
              <a:rPr lang="en-CN" sz="2400" dirty="0"/>
              <a:t>AI: Amazon Bedrock Guardrails</a:t>
            </a:r>
          </a:p>
        </p:txBody>
      </p:sp>
    </p:spTree>
    <p:extLst>
      <p:ext uri="{BB962C8B-B14F-4D97-AF65-F5344CB8AC3E}">
        <p14:creationId xmlns:p14="http://schemas.microsoft.com/office/powerpoint/2010/main" val="26548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77160-823D-8D01-8584-CB09075A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B4BA-AD15-4A69-EFDF-0857A5C0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System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111B20-E6AB-639C-03C6-AF0BFAB6C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73" y="1703742"/>
            <a:ext cx="7285606" cy="4040841"/>
          </a:xfrm>
        </p:spPr>
      </p:pic>
    </p:spTree>
    <p:extLst>
      <p:ext uri="{BB962C8B-B14F-4D97-AF65-F5344CB8AC3E}">
        <p14:creationId xmlns:p14="http://schemas.microsoft.com/office/powerpoint/2010/main" val="12276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35EE-18C4-81B8-0814-1D0223AE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84" y="2829264"/>
            <a:ext cx="10972800" cy="590931"/>
          </a:xfrm>
        </p:spPr>
        <p:txBody>
          <a:bodyPr/>
          <a:lstStyle/>
          <a:p>
            <a:r>
              <a:rPr lang="en-C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4620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x-Strands DA Agent">
            <a:hlinkClick r:id="" action="ppaction://media"/>
            <a:extLst>
              <a:ext uri="{FF2B5EF4-FFF2-40B4-BE49-F238E27FC236}">
                <a16:creationId xmlns:a16="http://schemas.microsoft.com/office/drawing/2014/main" id="{66AB43DF-2925-6ABC-8F26-E4C6A5FDFA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365" y="451820"/>
            <a:ext cx="8387718" cy="561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5E308-F821-8F90-0800-3D6E824098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N" dirty="0"/>
              <a:t>Runpeng XIA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5C5BE-BF32-460A-8742-FB01873372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124" y="3990975"/>
            <a:ext cx="2360743" cy="313932"/>
          </a:xfrm>
        </p:spPr>
        <p:txBody>
          <a:bodyPr/>
          <a:lstStyle/>
          <a:p>
            <a:r>
              <a:rPr lang="en-US" dirty="0" err="1"/>
              <a:t>runpeng</a:t>
            </a:r>
            <a:r>
              <a:rPr lang="en-CN" dirty="0"/>
              <a:t>@amazon.com</a:t>
            </a:r>
          </a:p>
        </p:txBody>
      </p:sp>
    </p:spTree>
    <p:extLst>
      <p:ext uri="{BB962C8B-B14F-4D97-AF65-F5344CB8AC3E}">
        <p14:creationId xmlns:p14="http://schemas.microsoft.com/office/powerpoint/2010/main" val="54450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669ED17-9462-D14C-B6E5-447B788E9B2B}" vid="{91E6B8BE-7767-2D49-A594-4B5A32E9F08B}"/>
    </a:ext>
  </a:extLst>
</a:theme>
</file>

<file path=ppt/theme/theme2.xml><?xml version="1.0" encoding="utf-8"?>
<a:theme xmlns:a="http://schemas.openxmlformats.org/drawingml/2006/main" name="AWS Confidential Dark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S 2024">
    <a:dk1>
      <a:srgbClr val="000000"/>
    </a:dk1>
    <a:lt1>
      <a:srgbClr val="FFFFFF"/>
    </a:lt1>
    <a:dk2>
      <a:srgbClr val="161D26"/>
    </a:dk2>
    <a:lt2>
      <a:srgbClr val="F3F3F7"/>
    </a:lt2>
    <a:accent1>
      <a:srgbClr val="41B3FF"/>
    </a:accent1>
    <a:accent2>
      <a:srgbClr val="AD5CFF"/>
    </a:accent2>
    <a:accent3>
      <a:srgbClr val="00E500"/>
    </a:accent3>
    <a:accent4>
      <a:srgbClr val="FF5C85"/>
    </a:accent4>
    <a:accent5>
      <a:srgbClr val="FF693C"/>
    </a:accent5>
    <a:accent6>
      <a:srgbClr val="FBD332"/>
    </a:accent6>
    <a:hlink>
      <a:srgbClr val="41B1E8"/>
    </a:hlink>
    <a:folHlink>
      <a:srgbClr val="41B1E8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1027CB-BA99-4849-AD2B-D501A617C772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85900</TotalTime>
  <Words>178</Words>
  <Application>Microsoft Macintosh PowerPoint</Application>
  <PresentationFormat>Widescreen</PresentationFormat>
  <Paragraphs>30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Amazon Ember Display</vt:lpstr>
      <vt:lpstr>Amazon Ember Mono</vt:lpstr>
      <vt:lpstr>AWS Confidential Light</vt:lpstr>
      <vt:lpstr>AWS Confidential Dark</vt:lpstr>
      <vt:lpstr>Business Intelligence Assistant Based on Strands Agents SDK</vt:lpstr>
      <vt:lpstr>Agenda</vt:lpstr>
      <vt:lpstr>Project Overview</vt:lpstr>
      <vt:lpstr>Technologies</vt:lpstr>
      <vt:lpstr>System Architecture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Xia, Runpeng</cp:lastModifiedBy>
  <cp:revision>84</cp:revision>
  <dcterms:created xsi:type="dcterms:W3CDTF">2022-07-18T16:28:56Z</dcterms:created>
  <dcterms:modified xsi:type="dcterms:W3CDTF">2025-07-16T06:34:41Z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2025-07-16T03:32:09Z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9c4874f1-430a-435a-bd25-8dbd0edf2553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